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.xml"/>
  <Override ContentType="application/vnd.openxmlformats-officedocument.presentationml.slideMaster+xml" PartName="/ppt/slideMasters/slideMaster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.xml"/><Relationship Id="rId4" Type="http://schemas.openxmlformats.org/officeDocument/2006/relationships/notesMaster" Target="notesMasters/notesMaster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slide" Target="slides/slide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.xml.rels><?xml version="1.0" encoding="UTF-8" standalone="yes"?><Relationships xmlns="http://schemas.openxmlformats.org/package/2006/relationships"><Relationship Id="rId1" Type="http://schemas.openxmlformats.org/officeDocument/2006/relationships/theme" Target="../theme/theme.xml"/></Relationships>
</file>

<file path=ppt/notesMasters/notesMaster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notesSlide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slideLayout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 rot="10800000">
            <a:off x="0" y="2984999"/>
            <a:ext cx="9144000" cy="215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0" y="2393175"/>
            <a:ext cx="4617372" cy="590502"/>
          </a:xfrm>
          <a:custGeom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 flipH="1" rot="10800000">
            <a:off x="0" y="2983958"/>
            <a:ext cx="4617372" cy="571095"/>
          </a:xfrm>
          <a:custGeom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 txBox="1"/>
          <p:nvPr>
            <p:ph type="ctrTitle"/>
          </p:nvPr>
        </p:nvSpPr>
        <p:spPr>
          <a:xfrm>
            <a:off x="685800" y="1746892"/>
            <a:ext cx="7772400" cy="1238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685800" y="3093357"/>
            <a:ext cx="7772400" cy="666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i="1" sz="24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None/>
              <a:defRPr i="1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i="1" sz="24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i="1" sz="24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i="1" sz="24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i="1" sz="24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i="1" sz="24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i="1"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>
                <a:solidFill>
                  <a:schemeClr val="dk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 flipH="1" rot="10800000">
            <a:off x="0" y="1163100"/>
            <a:ext cx="9144000" cy="3980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/>
          <p:nvPr/>
        </p:nvSpPr>
        <p:spPr>
          <a:xfrm flipH="1">
            <a:off x="4526627" y="571349"/>
            <a:ext cx="4617372" cy="590502"/>
          </a:xfrm>
          <a:custGeom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 rot="10800000">
            <a:off x="4526627" y="1162132"/>
            <a:ext cx="4617372" cy="571095"/>
          </a:xfrm>
          <a:custGeom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 flipH="1" rot="10800000">
            <a:off x="0" y="1163100"/>
            <a:ext cx="9144000" cy="3980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/>
          <p:nvPr/>
        </p:nvSpPr>
        <p:spPr>
          <a:xfrm rot="10800000">
            <a:off x="4526627" y="1162132"/>
            <a:ext cx="4617372" cy="571095"/>
          </a:xfrm>
          <a:custGeom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/>
          <p:nvPr/>
        </p:nvSpPr>
        <p:spPr>
          <a:xfrm flipH="1">
            <a:off x="4526627" y="571349"/>
            <a:ext cx="4617372" cy="590502"/>
          </a:xfrm>
          <a:custGeom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1163100"/>
            <a:ext cx="9144000" cy="39803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x="4526627" y="571349"/>
            <a:ext cx="4617372" cy="590502"/>
          </a:xfrm>
          <a:custGeom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/>
          <p:nvPr/>
        </p:nvSpPr>
        <p:spPr>
          <a:xfrm rot="10800000">
            <a:off x="4526627" y="1162132"/>
            <a:ext cx="4617372" cy="571095"/>
          </a:xfrm>
          <a:custGeom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>
                <a:solidFill>
                  <a:schemeClr val="dk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 rot="10800000">
            <a:off x="0" y="4412699"/>
            <a:ext cx="9144000" cy="7307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/>
          <p:nvPr/>
        </p:nvSpPr>
        <p:spPr>
          <a:xfrm flipH="1">
            <a:off x="4526627" y="3820834"/>
            <a:ext cx="4617372" cy="590502"/>
          </a:xfrm>
          <a:custGeom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/>
          <p:nvPr/>
        </p:nvSpPr>
        <p:spPr>
          <a:xfrm rot="10800000">
            <a:off x="4526627" y="4411617"/>
            <a:ext cx="4617372" cy="571095"/>
          </a:xfrm>
          <a:custGeom>
            <a:pathLst>
              <a:path extrusionOk="0" h="1108924" w="4617373">
                <a:moveTo>
                  <a:pt x="1199" y="1108924"/>
                </a:moveTo>
                <a:lnTo>
                  <a:pt x="4617373" y="1108924"/>
                </a:lnTo>
                <a:lnTo>
                  <a:pt x="0" y="0"/>
                </a:lnTo>
                <a:cubicBezTo>
                  <a:pt x="400" y="369641"/>
                  <a:pt x="799" y="739283"/>
                  <a:pt x="1199" y="1108924"/>
                </a:cubicBezTo>
                <a:close/>
              </a:path>
            </a:pathLst>
          </a:cu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457200" y="4421726"/>
            <a:ext cx="8229600" cy="505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None/>
              <a:defRPr i="1" sz="24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6676" y="76256"/>
            <a:ext cx="9134130" cy="5054792"/>
          </a:xfrm>
          <a:custGeom>
            <a:pathLst>
              <a:path extrusionOk="0" h="6739723" w="9157023">
                <a:moveTo>
                  <a:pt x="1629" y="0"/>
                </a:moveTo>
                <a:lnTo>
                  <a:pt x="9157023" y="4340980"/>
                </a:lnTo>
                <a:lnTo>
                  <a:pt x="1593" y="6739723"/>
                </a:lnTo>
                <a:cubicBezTo>
                  <a:pt x="-3941" y="5123960"/>
                  <a:pt x="7163" y="1615763"/>
                  <a:pt x="1629" y="0"/>
                </a:cubicBezTo>
                <a:close/>
              </a:path>
            </a:pathLst>
          </a:custGeom>
          <a:solidFill>
            <a:srgbClr val="FFFFFF">
              <a:alpha val="6666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Masters/_rels/slideMaster.xml.rels><?xml version="1.0" encoding="UTF-8" standalone="yes"?><Relationships xmlns="http://schemas.openxmlformats.org/package/2006/relationships"><Relationship Id="rId1" Type="http://schemas.openxmlformats.org/officeDocument/2006/relationships/image" Target="../media/image02.jpg"/><Relationship Id="rId2" Type="http://schemas.openxmlformats.org/officeDocument/2006/relationships/slideLayout" Target="../slideLayouts/slideLayout.xml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theme" Target="../theme/theme1.xml"/></Relationships>
</file>

<file path=ppt/slideMasters/slideMaster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Georgia"/>
              <a:buNone/>
              <a:defRPr sz="4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buFont typeface="Georgia"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buFont typeface="Georgia"/>
              <a:defRPr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buFont typeface="Georgia"/>
              <a:defRPr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" sz="13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.xml"/><Relationship Id="rId3" Type="http://schemas.openxmlformats.org/officeDocument/2006/relationships/image" Target="../media/image24.png"/><Relationship Id="rId4" Type="http://schemas.openxmlformats.org/officeDocument/2006/relationships/image" Target="../media/image18.jpg"/></Relationships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06.png"/><Relationship Id="rId10" Type="http://schemas.openxmlformats.org/officeDocument/2006/relationships/image" Target="../media/image05.png"/><Relationship Id="rId13" Type="http://schemas.openxmlformats.org/officeDocument/2006/relationships/image" Target="../media/image11.jpg"/><Relationship Id="rId12" Type="http://schemas.openxmlformats.org/officeDocument/2006/relationships/image" Target="../media/image0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04.png"/><Relationship Id="rId14" Type="http://schemas.openxmlformats.org/officeDocument/2006/relationships/image" Target="../media/image07.jpg"/><Relationship Id="rId5" Type="http://schemas.openxmlformats.org/officeDocument/2006/relationships/image" Target="../media/image09.png"/><Relationship Id="rId6" Type="http://schemas.openxmlformats.org/officeDocument/2006/relationships/image" Target="../media/image00.png"/><Relationship Id="rId7" Type="http://schemas.openxmlformats.org/officeDocument/2006/relationships/image" Target="../media/image01.png"/><Relationship Id="rId8" Type="http://schemas.openxmlformats.org/officeDocument/2006/relationships/image" Target="../media/image0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Relationship Id="rId6" Type="http://schemas.openxmlformats.org/officeDocument/2006/relationships/hyperlink" Target="http://overpass-api.de/api/interpreter?data=%2F*%0AThis%20is%20an%20example%20Overpass%20query.%0ATry%20it%20out%20by%20pressing%20the%20Run%20button%20above%21%0AYou%20can%20find%20more%20examples%20with%20the%20Load%20tool.%0A*%2F%0Anode%0A%20%20%5Bamenity%3Ddrinking_water%5D%0A%20%20%2841.88483473836777%2C12.4839448928833%2C41.89516971795645%2C12.500038146972656%29%3B%0Aout%3B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hyperlink" Target="https://www.youtube.com/watch?v=9eYVH1tZxjo" TargetMode="External"/><Relationship Id="rId5" Type="http://schemas.openxmlformats.org/officeDocument/2006/relationships/hyperlink" Target="http://sardiniaopendata.org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hyperlink" Target="http://www.piersoft.it/?p=652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hyperlink" Target="https://play.spotify.com/user/nickprock/playlist/3fBI8LMpjBopLYt4QZQpPV" TargetMode="External"/><Relationship Id="rId5" Type="http://schemas.openxmlformats.org/officeDocument/2006/relationships/image" Target="../media/image3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Relationship Id="rId5" Type="http://schemas.openxmlformats.org/officeDocument/2006/relationships/image" Target="../media/image14.png"/><Relationship Id="rId6" Type="http://schemas.openxmlformats.org/officeDocument/2006/relationships/image" Target="../media/image13.jpg"/><Relationship Id="rId7" Type="http://schemas.openxmlformats.org/officeDocument/2006/relationships/image" Target="../media/image16.png"/><Relationship Id="rId8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hyperlink" Target="http://www.startupcalabria.com/4-passi-per-diventare-un-openstreetmapper/" TargetMode="External"/><Relationship Id="rId9" Type="http://schemas.openxmlformats.org/officeDocument/2006/relationships/hyperlink" Target="http://www.startupcalabria.com/crea-e-condividi-le-tue-mappe-open-con-overpass-turbo-e-umap/" TargetMode="External"/><Relationship Id="rId5" Type="http://schemas.openxmlformats.org/officeDocument/2006/relationships/hyperlink" Target="http://www.startupcalabria.com/invaditrebisacce-e-il-potere-delle-mappe-condivise/" TargetMode="External"/><Relationship Id="rId6" Type="http://schemas.openxmlformats.org/officeDocument/2006/relationships/hyperlink" Target="http://www.startupcalabria.com/mappe-di-qualita-con-osmose/" TargetMode="External"/><Relationship Id="rId7" Type="http://schemas.openxmlformats.org/officeDocument/2006/relationships/hyperlink" Target="http://www.startupcalabria.com/crea-e-condividi-le-tue-mappe-con-tilemill/" TargetMode="External"/><Relationship Id="rId8" Type="http://schemas.openxmlformats.org/officeDocument/2006/relationships/hyperlink" Target="http://www.startupcalabria.com/umap-crea-e-condividi-le-tue-mappe-open-in-10-minuti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hyperlink" Target="https://it.wikipedia.org/wiki/WTFPL" TargetMode="External"/><Relationship Id="rId7" Type="http://schemas.openxmlformats.org/officeDocument/2006/relationships/hyperlink" Target="https://it.wikipedia.org/wiki/WTFP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/Relationships>
</file>

<file path=ppt/slides/slide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hape 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825" y="1242925"/>
            <a:ext cx="7344326" cy="38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it" sz="5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Mi Presento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1751675" y="1283125"/>
            <a:ext cx="5165699" cy="16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9900"/>
              </a:buClr>
              <a:buFont typeface="Droid Sans"/>
              <a:buChar char="●"/>
            </a:pPr>
            <a:r>
              <a:rPr lang="it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Nicola Procopio</a:t>
            </a:r>
          </a:p>
          <a:p>
            <a:pPr indent="-228600" lvl="0" marL="457200" rtl="0">
              <a:spcBef>
                <a:spcPts val="0"/>
              </a:spcBef>
              <a:buClr>
                <a:srgbClr val="FF9900"/>
              </a:buClr>
              <a:buFont typeface="Droid Sans"/>
              <a:buChar char="●"/>
            </a:pPr>
            <a:r>
              <a:rPr lang="it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30 anni</a:t>
            </a:r>
          </a:p>
          <a:p>
            <a:pPr indent="-228600" lvl="0" marL="457200" rtl="0">
              <a:spcBef>
                <a:spcPts val="0"/>
              </a:spcBef>
              <a:buClr>
                <a:srgbClr val="FF9900"/>
              </a:buClr>
              <a:buFont typeface="Droid Sans"/>
              <a:buChar char="●"/>
            </a:pPr>
            <a:r>
              <a:rPr lang="it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Data Scientist</a:t>
            </a:r>
          </a:p>
          <a:p>
            <a:pPr indent="-228600" lvl="0" marL="457200" rtl="0">
              <a:spcBef>
                <a:spcPts val="0"/>
              </a:spcBef>
              <a:buClr>
                <a:srgbClr val="FF9900"/>
              </a:buClr>
              <a:buFont typeface="Droid Sans"/>
              <a:buChar char="●"/>
            </a:pPr>
            <a:r>
              <a:rPr lang="it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Appassionato di fumetti, lettura, cinema e musica</a:t>
            </a:r>
          </a:p>
          <a:p>
            <a:pPr indent="-228600" lvl="0" marL="457200" rtl="0">
              <a:spcBef>
                <a:spcPts val="0"/>
              </a:spcBef>
              <a:buClr>
                <a:srgbClr val="FF9900"/>
              </a:buClr>
              <a:buFont typeface="Droid Sans"/>
              <a:buChar char="●"/>
            </a:pPr>
            <a:r>
              <a:rPr lang="it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Ciclista mooooolto  Amatoriale</a:t>
            </a:r>
          </a:p>
          <a:p>
            <a:pPr indent="-228600" lvl="0" marL="457200" rtl="0">
              <a:spcBef>
                <a:spcPts val="0"/>
              </a:spcBef>
              <a:buClr>
                <a:srgbClr val="FF9900"/>
              </a:buClr>
              <a:buFont typeface="Droid Sans"/>
              <a:buChar char="●"/>
            </a:pPr>
            <a:r>
              <a:rPr lang="it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Wannabe Civic Hacker</a:t>
            </a:r>
          </a:p>
          <a:p>
            <a:pPr indent="-228600" lvl="0" marL="457200">
              <a:spcBef>
                <a:spcPts val="0"/>
              </a:spcBef>
              <a:buClr>
                <a:srgbClr val="FF9900"/>
              </a:buClr>
              <a:buFont typeface="Droid Sans"/>
              <a:buChar char="●"/>
            </a:pPr>
            <a:r>
              <a:rPr lang="it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Open “tutto” convinto!</a:t>
            </a:r>
          </a:p>
        </p:txBody>
      </p:sp>
      <p:sp>
        <p:nvSpPr>
          <p:cNvPr id="57" name="Shape 57"/>
          <p:cNvSpPr/>
          <p:nvPr/>
        </p:nvSpPr>
        <p:spPr>
          <a:xfrm>
            <a:off x="323550" y="2343025"/>
            <a:ext cx="7832400" cy="2186825"/>
          </a:xfrm>
          <a:custGeom>
            <a:pathLst>
              <a:path extrusionOk="0" h="87473" w="313296">
                <a:moveTo>
                  <a:pt x="0" y="87027"/>
                </a:moveTo>
                <a:cubicBezTo>
                  <a:pt x="10413" y="87101"/>
                  <a:pt x="46637" y="87547"/>
                  <a:pt x="62481" y="87473"/>
                </a:cubicBezTo>
                <a:cubicBezTo>
                  <a:pt x="78324" y="87398"/>
                  <a:pt x="82415" y="87398"/>
                  <a:pt x="95060" y="86580"/>
                </a:cubicBezTo>
                <a:cubicBezTo>
                  <a:pt x="107705" y="85761"/>
                  <a:pt x="124292" y="85911"/>
                  <a:pt x="138351" y="82564"/>
                </a:cubicBezTo>
                <a:cubicBezTo>
                  <a:pt x="152409" y="79216"/>
                  <a:pt x="166094" y="71778"/>
                  <a:pt x="179409" y="66497"/>
                </a:cubicBezTo>
                <a:cubicBezTo>
                  <a:pt x="192723" y="61215"/>
                  <a:pt x="205964" y="55711"/>
                  <a:pt x="218237" y="50877"/>
                </a:cubicBezTo>
                <a:cubicBezTo>
                  <a:pt x="230510" y="46042"/>
                  <a:pt x="242261" y="42322"/>
                  <a:pt x="253047" y="37488"/>
                </a:cubicBezTo>
                <a:cubicBezTo>
                  <a:pt x="263832" y="32653"/>
                  <a:pt x="272907" y="28116"/>
                  <a:pt x="282949" y="21868"/>
                </a:cubicBezTo>
                <a:cubicBezTo>
                  <a:pt x="292990" y="15620"/>
                  <a:pt x="308238" y="3644"/>
                  <a:pt x="313296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8" name="Shape 58"/>
          <p:cNvSpPr txBox="1"/>
          <p:nvPr/>
        </p:nvSpPr>
        <p:spPr>
          <a:xfrm>
            <a:off x="223150" y="4674900"/>
            <a:ext cx="669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2009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1450575" y="4674900"/>
            <a:ext cx="669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2010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3373050" y="4674900"/>
            <a:ext cx="669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2011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4853425" y="4674900"/>
            <a:ext cx="669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2012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6099250" y="4674900"/>
            <a:ext cx="669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2013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7077250" y="4674900"/>
            <a:ext cx="669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2014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7843300" y="4674900"/>
            <a:ext cx="6693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2015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00" y="3079698"/>
            <a:ext cx="1238474" cy="80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10" y="3981375"/>
            <a:ext cx="624939" cy="47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0586" y="3927362"/>
            <a:ext cx="456388" cy="58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3524" y="3495974"/>
            <a:ext cx="825600" cy="8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9850" y="3243662"/>
            <a:ext cx="476249" cy="47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2600" y="2372450"/>
            <a:ext cx="967600" cy="96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77825" y="2230200"/>
            <a:ext cx="952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68550" y="1533554"/>
            <a:ext cx="967600" cy="563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46544" y="1753567"/>
            <a:ext cx="1321996" cy="563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57111" y="2565198"/>
            <a:ext cx="1021887" cy="58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3150" y="1394350"/>
            <a:ext cx="1539975" cy="15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4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uMap - Licenze e Credits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599" y="1186450"/>
            <a:ext cx="6791624" cy="39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/>
          <p:nvPr/>
        </p:nvSpPr>
        <p:spPr>
          <a:xfrm>
            <a:off x="1276600" y="1956550"/>
            <a:ext cx="1593599" cy="7161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4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Beni Archeologici Agonizzanti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175" y="1240950"/>
            <a:ext cx="7744650" cy="38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4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uMap: mappe che si aggiornano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262" y="1204625"/>
            <a:ext cx="5748624" cy="22994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564787" y="3408850"/>
            <a:ext cx="8229600" cy="141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API in sola lettura che permettono di fare query per estrarre dati da OSM.</a:t>
            </a:r>
          </a:p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Ottimizzata per questa interrogazione permette di vedere oltre 100 milioni di elementi in pochi minuti.</a:t>
            </a:r>
          </a:p>
          <a:p>
            <a:pPr indent="-342900" lvl="0" marL="45720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Ci sono diverse community che le usano per creare nuovi servizi.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4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overpass turbo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000" y="1349574"/>
            <a:ext cx="7016001" cy="3595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2198625" y="1411950"/>
            <a:ext cx="463799" cy="191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4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cosa vogliamo cercare?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49" y="1260648"/>
            <a:ext cx="5082124" cy="28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0374" y="2581853"/>
            <a:ext cx="5226226" cy="241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4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come lo cerchiamo?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317" y="1330075"/>
            <a:ext cx="7822482" cy="369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766475" y="4235825"/>
            <a:ext cx="7762199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 sz="3600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RICORDATEVI SEMPRE GLI APICI!!!!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4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L’output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100" y="1209437"/>
            <a:ext cx="5830323" cy="28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200" y="2376475"/>
            <a:ext cx="4149049" cy="2645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352975" y="1563225"/>
            <a:ext cx="2370000" cy="1472399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 txBox="1"/>
          <p:nvPr/>
        </p:nvSpPr>
        <p:spPr>
          <a:xfrm>
            <a:off x="332825" y="3257550"/>
            <a:ext cx="2390100" cy="100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Il codice viene generato in automatico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6426100" y="1202737"/>
            <a:ext cx="2410499" cy="100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Esporta come dati grezzi direttamente da</a:t>
            </a: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  <a:hlinkClick r:id="rId6"/>
              </a:rPr>
              <a:t> Overpass API</a:t>
            </a:r>
          </a:p>
        </p:txBody>
      </p:sp>
      <p:sp>
        <p:nvSpPr>
          <p:cNvPr id="192" name="Shape 192"/>
          <p:cNvSpPr/>
          <p:nvPr/>
        </p:nvSpPr>
        <p:spPr>
          <a:xfrm>
            <a:off x="1169900" y="1250575"/>
            <a:ext cx="5415899" cy="21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7634575" y="2309525"/>
            <a:ext cx="181499" cy="584999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 txBox="1"/>
          <p:nvPr/>
        </p:nvSpPr>
        <p:spPr>
          <a:xfrm>
            <a:off x="6777325" y="3449175"/>
            <a:ext cx="2138100" cy="1331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Copiate il link di questa pagina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4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Importare su uMap</a:t>
            </a:r>
          </a:p>
        </p:txBody>
      </p:sp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25" y="1254325"/>
            <a:ext cx="7775774" cy="37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6162125" y="3388650"/>
            <a:ext cx="332699" cy="251999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6061250" y="2168325"/>
            <a:ext cx="2430599" cy="584999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1411925" y="2218625"/>
            <a:ext cx="1875899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Incollatelo qui</a:t>
            </a:r>
          </a:p>
        </p:txBody>
      </p:sp>
      <p:sp>
        <p:nvSpPr>
          <p:cNvPr id="204" name="Shape 204"/>
          <p:cNvSpPr/>
          <p:nvPr/>
        </p:nvSpPr>
        <p:spPr>
          <a:xfrm>
            <a:off x="3166775" y="2349875"/>
            <a:ext cx="2813700" cy="2015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4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Personalizzazione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211800" y="1371600"/>
            <a:ext cx="8624700" cy="3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Come per la mappa “statica” generata precedentemente:</a:t>
            </a:r>
          </a:p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scegliamo il layer</a:t>
            </a:r>
          </a:p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scegliamo la forma dell’indicatore</a:t>
            </a:r>
          </a:p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scegliamo il colore dell’indicatore</a:t>
            </a:r>
          </a:p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scegliamo l’icona</a:t>
            </a:r>
          </a:p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scegliamo cosa mostrare quando si fa click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it" sz="24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Non si capisce nulla! Abbiamo troppi punti, bisogna CLUSTERIZZARE!!!!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4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Clustering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7850" y="1278898"/>
            <a:ext cx="6763875" cy="380282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>
            <a:off x="5708275" y="3237375"/>
            <a:ext cx="705900" cy="302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it" sz="34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Come mi sono appassionato alle mappe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312400" y="1383500"/>
            <a:ext cx="8323199" cy="3380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30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Guardando Maurizio Napolitano a  </a:t>
            </a:r>
            <a:r>
              <a:rPr lang="it" sz="3000" u="sng">
                <a:solidFill>
                  <a:schemeClr val="hlink"/>
                </a:solidFill>
                <a:latin typeface="Droid Sans"/>
                <a:ea typeface="Droid Sans"/>
                <a:cs typeface="Droid Sans"/>
                <a:sym typeface="Droid Sans"/>
                <a:hlinkClick r:id="rId4"/>
              </a:rPr>
              <a:t>TEDxTrento “Openstreetmap - Il potere delle mappe condivise”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4191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30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Leggendo il blog di </a:t>
            </a:r>
            <a:r>
              <a:rPr lang="it" sz="3000" u="sng">
                <a:solidFill>
                  <a:schemeClr val="hlink"/>
                </a:solidFill>
                <a:latin typeface="Droid Sans"/>
                <a:ea typeface="Droid Sans"/>
                <a:cs typeface="Droid Sans"/>
                <a:sym typeface="Droid Sans"/>
                <a:hlinkClick r:id="rId5"/>
              </a:rPr>
              <a:t>Sardinia Open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419100" lvl="0" marL="45720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30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Conoscendo personalmente altri mapper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4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Farmacie e Parafarmacie in Calabria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662" y="1277400"/>
            <a:ext cx="7449675" cy="376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4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Farmacie e Parafarmacie in Calabria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1688400" y="1412375"/>
            <a:ext cx="5767199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 sz="36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MAPPIAMOLE!!!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247175" y="2271625"/>
            <a:ext cx="8744999" cy="2660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Farmacie =&gt;  “amenity”=”pharmacy” “dispensing”=”yes”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Parafarmacie =&gt;  “amenity”=”pharmacy” “dispensing”=”no”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Ortopedia/Sanitaria =&gt;  “shop”=”medical_supply”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4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Proviamoci Insieme!!!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181525" y="1381675"/>
            <a:ext cx="8753999" cy="3570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Dal blog di Piersof: </a:t>
            </a:r>
            <a:r>
              <a:rPr lang="it" sz="1800" u="sng">
                <a:solidFill>
                  <a:schemeClr val="hlink"/>
                </a:solidFill>
                <a:latin typeface="Droid Sans"/>
                <a:ea typeface="Droid Sans"/>
                <a:cs typeface="Droid Sans"/>
                <a:sym typeface="Droid Sans"/>
                <a:hlinkClick r:id="rId4"/>
              </a:rPr>
              <a:t>“Come creare una mappa con i Terremoti registrati da INGV”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Da qualche mese i dati dell’Istituto Nazionale di Geofisica e Vulcanologia sono in Licenza CC-BY, Piersoft ha fatto un tutorial per visualizzarli su uMap.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it" sz="24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Cronometriamo quanto ci vuole a pubblicare una mappa!!!!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4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La playlist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258950" y="1400625"/>
            <a:ext cx="8524199" cy="76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Abbiamo preso l’abitudine di lasciare sotto ogni articolo di Data Culture un link a un album su Spotify, per le occasioni live preparo una palylist...buon ascolto!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447100" y="3248525"/>
            <a:ext cx="8389499" cy="1553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 sz="3600" u="sng">
                <a:solidFill>
                  <a:schemeClr val="hlink"/>
                </a:solidFill>
                <a:latin typeface="Droid Sans"/>
                <a:ea typeface="Droid Sans"/>
                <a:cs typeface="Droid Sans"/>
                <a:sym typeface="Droid Sans"/>
                <a:hlinkClick r:id="rId4"/>
              </a:rPr>
              <a:t>Data Culture Live @ TAG Cosenza vol. 2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9074" y="2311150"/>
            <a:ext cx="2517250" cy="131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4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Grazie a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357025" y="1327700"/>
            <a:ext cx="1271999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 sz="4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VOI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2292325" y="1545350"/>
            <a:ext cx="5455800" cy="479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che siete qui ad ascoltare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24" y="2242700"/>
            <a:ext cx="1778725" cy="1036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2247700" y="2532787"/>
            <a:ext cx="5455800" cy="479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che per prima ha creduto nella rubrica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025" y="3424900"/>
            <a:ext cx="1935293" cy="825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/>
        </p:nvSpPr>
        <p:spPr>
          <a:xfrm>
            <a:off x="2292325" y="3520250"/>
            <a:ext cx="5455800" cy="479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che ci supporta sempre</a:t>
            </a:r>
          </a:p>
        </p:txBody>
      </p:sp>
      <p:pic>
        <p:nvPicPr>
          <p:cNvPr id="256" name="Shape 2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7750" y="4590425"/>
            <a:ext cx="479699" cy="47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2417450" y="4696325"/>
            <a:ext cx="1221299" cy="267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@nickprock</a:t>
            </a:r>
          </a:p>
        </p:txBody>
      </p:sp>
      <p:pic>
        <p:nvPicPr>
          <p:cNvPr id="258" name="Shape 2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8750" y="4615100"/>
            <a:ext cx="430348" cy="43034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4212225" y="4615175"/>
            <a:ext cx="1108500" cy="430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Nicola Procopio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5243874" y="4615175"/>
            <a:ext cx="595525" cy="43019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/>
        </p:nvSpPr>
        <p:spPr>
          <a:xfrm>
            <a:off x="5894200" y="4696325"/>
            <a:ext cx="3196500" cy="267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nicola.procopio@magicbusapp.it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312400" y="4630275"/>
            <a:ext cx="1372500" cy="333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Contatti: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4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Perché?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245450" y="1204975"/>
            <a:ext cx="8657999" cy="37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Perché mi piacciono i progetti di condivisione delle informazioni e wiki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Perché la conoscenza è tale solo se condivisa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Perché puoi valorizzare posti della tua città che alle multinazionali non interessano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Perché le licenze sono molto più semplici da capire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Perché posso fare le mie mappe personalizzate come piacciono a me e non a chi me le fornisce!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Perché siamo più di 1,9mil e ci si diverte essendo utili!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4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Cos’è Openstreetmap?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00" y="1264612"/>
            <a:ext cx="3222800" cy="19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4016625" y="1264625"/>
            <a:ext cx="4750500" cy="19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it" sz="16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“OpenStreetMap è una mappa liberamente modificabile dell'intero pianeta.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it" sz="16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È fatta da persone come te.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it" sz="16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OpenStreetMap permette a chiunque sulla Terra di visualizzare, modificare ed utilizzare dati geografici con un approccio collaborativo</a:t>
            </a:r>
            <a:r>
              <a:rPr lang="it" sz="16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”</a:t>
            </a:r>
          </a:p>
          <a:p>
            <a:pPr lvl="0" algn="ctr">
              <a:spcBef>
                <a:spcPts val="0"/>
              </a:spcBef>
              <a:buNone/>
            </a:pPr>
            <a:r>
              <a:rPr lang="it" sz="16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cit. Steve Coast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344700" y="4487475"/>
            <a:ext cx="8454600" cy="42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erano 4.489.810.887 il 29 Gennaio 2015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434550" y="3328150"/>
            <a:ext cx="8524199" cy="11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72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4.968.387.282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4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Chi lo usa nel suo business?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80276">
            <a:off x="-12050" y="914015"/>
            <a:ext cx="2532647" cy="2532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78907">
            <a:off x="613330" y="3325692"/>
            <a:ext cx="2235140" cy="65191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>
            <a:off x="211825" y="4378650"/>
            <a:ext cx="2773499" cy="48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 Chi vi “vende” le mappe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2612100" y="1404625"/>
            <a:ext cx="4066199" cy="48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La pubblica amministrazione e ONG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5969600" y="4249625"/>
            <a:ext cx="2653200" cy="48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Tanti progetti e startup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8350" y="3111064"/>
            <a:ext cx="2027149" cy="1179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899846">
            <a:off x="6024675" y="2392037"/>
            <a:ext cx="1352574" cy="135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493533">
            <a:off x="4699397" y="3106037"/>
            <a:ext cx="1091225" cy="109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13031" y="1887025"/>
            <a:ext cx="3081765" cy="8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607269">
            <a:off x="7239824" y="2561675"/>
            <a:ext cx="1523999" cy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71024" y="2835974"/>
            <a:ext cx="1722875" cy="1631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4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Come iniziare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245450" y="1204975"/>
            <a:ext cx="8657999" cy="37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 u="sng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  <a:hlinkClick r:id="rId4"/>
              </a:rPr>
              <a:t>4 passi per diventare un OpenstreetMapper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 u="sng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  <a:hlinkClick r:id="rId5"/>
              </a:rPr>
              <a:t>#InvadiTrebisacce e il potere delle mappe condivise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 u="sng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  <a:hlinkClick r:id="rId6"/>
              </a:rPr>
              <a:t>Mappe di qualità con OSMOSE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 u="sng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  <a:hlinkClick r:id="rId7"/>
              </a:rPr>
              <a:t>Crea e condividi le tue mappe con Tilemill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 u="sng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  <a:hlinkClick r:id="rId8"/>
              </a:rPr>
              <a:t>uMap: crea e condividi le tue mappe open in 10 minuti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9900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 u="sng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  <a:hlinkClick r:id="rId9"/>
              </a:rPr>
              <a:t>Crea e condividi le tue mappe open con Overpass-Turbo e uMap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4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uMap - Cos’è?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36172">
            <a:off x="5062660" y="1404307"/>
            <a:ext cx="3673174" cy="1383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800" y="1700253"/>
            <a:ext cx="5038773" cy="261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4472600" y="2932600"/>
            <a:ext cx="45843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open source con licenza</a:t>
            </a: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  <a:hlinkClick r:id="rId6"/>
              </a:rPr>
              <a:t> </a:t>
            </a:r>
            <a:r>
              <a:rPr lang="it" sz="1800" u="sng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  <a:hlinkClick r:id="rId7"/>
              </a:rPr>
              <a:t>WTFPL</a:t>
            </a:r>
          </a:p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layer di openstreetmap come sfondo</a:t>
            </a:r>
          </a:p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creazione e soprattutto la condivisione semplicissima </a:t>
            </a:r>
          </a:p>
          <a:p>
            <a:pPr indent="-342900" lvl="0" marL="457200" rtl="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non servono conoscenze </a:t>
            </a:r>
            <a:r>
              <a:rPr b="1"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GIS </a:t>
            </a:r>
          </a:p>
          <a:p>
            <a:pPr indent="-342900" lvl="0" marL="457200">
              <a:spcBef>
                <a:spcPts val="0"/>
              </a:spcBef>
              <a:buClr>
                <a:srgbClr val="FF9900"/>
              </a:buClr>
              <a:buSzPct val="100000"/>
              <a:buFont typeface="Droid Sans"/>
              <a:buChar char="●"/>
            </a:pPr>
            <a:r>
              <a:rPr lang="it" sz="18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nessuna nozione di programmazione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4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uMap - i BOTTONI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375" y="1274798"/>
            <a:ext cx="7298401" cy="374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312400" y="212000"/>
            <a:ext cx="8524199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it" sz="4000">
                <a:solidFill>
                  <a:srgbClr val="FF9900"/>
                </a:solidFill>
                <a:highlight>
                  <a:srgbClr val="FFFFFF"/>
                </a:highlight>
                <a:latin typeface="Droid Sans"/>
                <a:ea typeface="Droid Sans"/>
                <a:cs typeface="Droid Sans"/>
                <a:sym typeface="Droid Sans"/>
              </a:rPr>
              <a:t>uMap - Mappa da csv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rgbClr val="FF9900"/>
              </a:solidFill>
              <a:highlight>
                <a:srgbClr val="FFFFFF"/>
              </a:highlight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697" y="1215250"/>
            <a:ext cx="2813650" cy="38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348" y="1215262"/>
            <a:ext cx="2590824" cy="37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9348" y="1590447"/>
            <a:ext cx="3083549" cy="292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.xml><?xml version="1.0" encoding="utf-8"?>
<a:theme xmlns:a="http://schemas.openxmlformats.org/drawingml/2006/main" xmlns:r="http://schemas.openxmlformats.org/officeDocument/2006/relationships" name="paper-plane">
  <a:themeElements>
    <a:clrScheme name="Custom 354">
      <a:dk1>
        <a:srgbClr val="000000"/>
      </a:dk1>
      <a:lt1>
        <a:srgbClr val="FFFFFF"/>
      </a:lt1>
      <a:dk2>
        <a:srgbClr val="30182B"/>
      </a:dk2>
      <a:lt2>
        <a:srgbClr val="DFDFDF"/>
      </a:lt2>
      <a:accent1>
        <a:srgbClr val="592D50"/>
      </a:accent1>
      <a:accent2>
        <a:srgbClr val="D3A67A"/>
      </a:accent2>
      <a:accent3>
        <a:srgbClr val="45485F"/>
      </a:accent3>
      <a:accent4>
        <a:srgbClr val="6B9756"/>
      </a:accent4>
      <a:accent5>
        <a:srgbClr val="7D576E"/>
      </a:accent5>
      <a:accent6>
        <a:srgbClr val="4C1A23"/>
      </a:accent6>
      <a:hlink>
        <a:srgbClr val="511E3E"/>
      </a:hlink>
      <a:folHlink>
        <a:srgbClr val="9EA0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